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72" r:id="rId5"/>
    <p:sldId id="277" r:id="rId6"/>
    <p:sldId id="278" r:id="rId7"/>
    <p:sldId id="282" r:id="rId8"/>
    <p:sldId id="265" r:id="rId9"/>
    <p:sldId id="284" r:id="rId10"/>
    <p:sldId id="283" r:id="rId11"/>
    <p:sldId id="285" r:id="rId12"/>
    <p:sldId id="286" r:id="rId13"/>
    <p:sldId id="281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152"/>
    <a:srgbClr val="9CC1A0"/>
    <a:srgbClr val="D7C4B7"/>
    <a:srgbClr val="354D52"/>
    <a:srgbClr val="305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7B4E0-6A63-DE47-FEDB-BF30091EB46B}" v="2" dt="2022-06-13T14:40:48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3" autoAdjust="0"/>
    <p:restoredTop sz="94242" autoAdjust="0"/>
  </p:normalViewPr>
  <p:slideViewPr>
    <p:cSldViewPr snapToGrid="0" snapToObjects="1">
      <p:cViewPr varScale="1">
        <p:scale>
          <a:sx n="107" d="100"/>
          <a:sy n="107" d="100"/>
        </p:scale>
        <p:origin x="82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ikkonen Liisa" userId="S::liisa.saikkonen@env.fi::0ec797a2-a584-4d33-b311-282366ce6048" providerId="AD" clId="Web-{1407B4E0-6A63-DE47-FEDB-BF30091EB46B}"/>
    <pc:docChg chg="modSld">
      <pc:chgData name="Saikkonen Liisa" userId="S::liisa.saikkonen@env.fi::0ec797a2-a584-4d33-b311-282366ce6048" providerId="AD" clId="Web-{1407B4E0-6A63-DE47-FEDB-BF30091EB46B}" dt="2022-06-13T14:40:48.978" v="1" actId="20577"/>
      <pc:docMkLst>
        <pc:docMk/>
      </pc:docMkLst>
      <pc:sldChg chg="modSp">
        <pc:chgData name="Saikkonen Liisa" userId="S::liisa.saikkonen@env.fi::0ec797a2-a584-4d33-b311-282366ce6048" providerId="AD" clId="Web-{1407B4E0-6A63-DE47-FEDB-BF30091EB46B}" dt="2022-06-13T14:40:48.978" v="1" actId="20577"/>
        <pc:sldMkLst>
          <pc:docMk/>
          <pc:sldMk cId="1321460892" sldId="282"/>
        </pc:sldMkLst>
        <pc:spChg chg="mod">
          <ac:chgData name="Saikkonen Liisa" userId="S::liisa.saikkonen@env.fi::0ec797a2-a584-4d33-b311-282366ce6048" providerId="AD" clId="Web-{1407B4E0-6A63-DE47-FEDB-BF30091EB46B}" dt="2022-06-13T14:40:48.978" v="1" actId="20577"/>
          <ac:spMkLst>
            <pc:docMk/>
            <pc:sldMk cId="1321460892" sldId="282"/>
            <ac:spMk id="4" creationId="{6CF3B37F-FB68-0D43-B48A-2530AFE4451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9FB8C-A4DD-5F42-876E-0DE32318DFC6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220D-B117-1245-9553-24C72C0F5C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92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220D-B117-1245-9553-24C72C0F5C84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956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CF46BF-E327-8544-8725-35D6242A9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1F830F7-A867-3A4C-A076-912ACD556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896DA9-C7C7-4245-A2BD-4BFB12EC9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97852A-8C17-3042-934B-01D4232A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6F3A54-0117-EF45-A681-7578CBAE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420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8918EE-E749-134B-8597-44410345B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288742-1271-2748-A2D0-851E109F3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5A2E98-DC70-1944-B06B-1AAA26E3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DA1827-E480-BD48-B908-8697D340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B67236-F381-5042-A396-0B71F1D7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93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21B62D5-575F-574A-AB95-0500EADFA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7AE4690-27AC-614C-99F2-B79B630CF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551EEA-B8AB-A644-87EA-BCF8F09F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4A4C69D-33A7-5949-825D-98CF5723D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227E04-41EF-1046-81E2-2CF70AAC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69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23EB87-63ED-D440-B5AC-F07DAE7D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FF1429-DFD9-3D46-9002-6450EC5DD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4D7414-398E-A540-966E-C2588D80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0A42AD-E704-1B47-8A2E-22072C9E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F59A6B-DF65-A444-BCA2-9ECB0344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55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3DF364-5EF5-2B47-9EC7-93DD1B89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CBE9EF9-5C55-E142-9FBF-4A5A80332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5AD5D0-4175-5C41-844A-843D42A3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F540B7-6C29-4E48-8929-F4174BB6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879FBF-B681-724C-B3C9-3169763B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8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5FEAF4-1C15-E544-A414-560BD5A23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6ADD56-61C0-2B40-8F40-BE637FA7F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7F63184-7946-BE49-BB81-D8D70DBE2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DA2411C-D916-7A41-B15C-C0506FF1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46B6C2-3D43-8B4A-9604-F1582A6D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A10A7C-929D-4E41-9FCA-D46BB53E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02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EF2CB1-D79A-3749-B1E7-68AE5F0D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649B3D-2EE3-C54F-833B-C2782812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6C54A4-90CA-974A-805C-6286157BC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25B9BD-2EF7-C145-861E-9B616EA58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D42F8B8-6E2A-A94A-89FB-FE6FE73FD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7C40DF9-9ABC-3D41-8003-FFF9E11C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E91467B-0F5E-3D43-A232-4BF25ACF5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A678B78-0DA6-864F-BF92-C59D0FCD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27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BB6439-603C-9747-B6DD-F79F594B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3192E5-95AF-C14E-BEB2-5A35909A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2EA8AD4-3B0D-C942-A527-41CE3A59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DB0153-3305-8846-B699-43A76A3A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255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16535F5-1F64-7A4A-8B88-57C86C73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3E90848-25B0-9E42-895E-E5296467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3B5616-48C2-904C-9A49-E9127DFB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0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2F8FE8-0E15-8041-BE29-86B099D9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FE22A1-5021-7E4A-9C7F-B884B81C0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F05D6CF-D52A-4143-8CA9-D3B8D42E21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5C1F70-EF71-204A-8084-3283D83D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9C99A17-87BB-1D4F-9610-6F089DAC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8D3B07-CA48-9840-8187-E5E8D2D1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26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3BB6DF-6E16-EB4B-A3EE-ACF50DF69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4E6A7C0-FAA4-F54A-A217-837B31AB9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26FED74-1DA6-9441-A2C5-EBA42F895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020C358-8964-9442-B37F-846513E3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F027-FDFC-3043-B287-BF8902FE748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2A452E-29C1-5B43-85B4-C65A1C25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0B298C7-0CE3-A044-89A8-1920ED69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23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09712BB-838F-064E-B2CE-A5BB8162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0CF7A5-FDA8-1547-8B5C-0BB5B0BEF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2ABB29-C8E6-F04D-A06B-63ABAE23A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BF027-FDFC-3043-B287-BF8902FE7484}" type="datetimeFigureOut">
              <a:rPr lang="fi-FI" smtClean="0"/>
              <a:t>13.6.2022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85E6F7-5DE9-8149-B0C0-76B2441CA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815736C-9337-964D-90FE-A13E0C0E3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8BBF-EBD4-BE4C-B638-B3FDE3C9776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09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Kuva 35">
            <a:extLst>
              <a:ext uri="{FF2B5EF4-FFF2-40B4-BE49-F238E27FC236}">
                <a16:creationId xmlns:a16="http://schemas.microsoft.com/office/drawing/2014/main" id="{BCF61FC5-8CF6-A64E-874D-C6728FD2B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28" t="30605" b="-1"/>
          <a:stretch/>
        </p:blipFill>
        <p:spPr>
          <a:xfrm>
            <a:off x="9723819" y="2218627"/>
            <a:ext cx="2548390" cy="4661602"/>
          </a:xfrm>
          <a:prstGeom prst="rect">
            <a:avLst/>
          </a:prstGeom>
        </p:spPr>
      </p:pic>
      <p:pic>
        <p:nvPicPr>
          <p:cNvPr id="35" name="Kuva 34">
            <a:extLst>
              <a:ext uri="{FF2B5EF4-FFF2-40B4-BE49-F238E27FC236}">
                <a16:creationId xmlns:a16="http://schemas.microsoft.com/office/drawing/2014/main" id="{8A405CF7-DF4B-F14C-9E86-582CF9AEC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701" b="62942"/>
          <a:stretch/>
        </p:blipFill>
        <p:spPr>
          <a:xfrm>
            <a:off x="8635544" y="-175501"/>
            <a:ext cx="2175918" cy="2813770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F73F9EC8-E065-F842-A3AE-26DED250A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03" y="508000"/>
            <a:ext cx="2540990" cy="1429307"/>
          </a:xfrm>
          <a:prstGeom prst="rect">
            <a:avLst/>
          </a:prstGeom>
        </p:spPr>
      </p:pic>
      <p:sp>
        <p:nvSpPr>
          <p:cNvPr id="13" name="Otsikko 8">
            <a:extLst>
              <a:ext uri="{FF2B5EF4-FFF2-40B4-BE49-F238E27FC236}">
                <a16:creationId xmlns:a16="http://schemas.microsoft.com/office/drawing/2014/main" id="{FA923A3C-51FC-2F44-A45E-BB78E1889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759" y="2636136"/>
            <a:ext cx="8971060" cy="1255791"/>
          </a:xfrm>
        </p:spPr>
        <p:txBody>
          <a:bodyPr>
            <a:normAutofit fontScale="90000"/>
          </a:bodyPr>
          <a:lstStyle/>
          <a:p>
            <a:pPr algn="l"/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Ekosysteemitilinpito Suomen merenhoidon ja luontostrategian tukena</a:t>
            </a:r>
          </a:p>
        </p:txBody>
      </p:sp>
      <p:sp>
        <p:nvSpPr>
          <p:cNvPr id="15" name="Alaotsikko 11">
            <a:extLst>
              <a:ext uri="{FF2B5EF4-FFF2-40B4-BE49-F238E27FC236}">
                <a16:creationId xmlns:a16="http://schemas.microsoft.com/office/drawing/2014/main" id="{85F7E798-91AB-FD4D-953B-5A4CC987C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759" y="4081758"/>
            <a:ext cx="8971060" cy="1655762"/>
          </a:xfrm>
        </p:spPr>
        <p:txBody>
          <a:bodyPr/>
          <a:lstStyle/>
          <a:p>
            <a:pPr algn="l"/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Liisa Saikkonen, SYKE </a:t>
            </a:r>
          </a:p>
          <a:p>
            <a:pPr algn="l"/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Kohti ekosysteemitilinpidon toimijaverkostoa? </a:t>
            </a:r>
          </a:p>
          <a:p>
            <a:pPr algn="l"/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14.6.2022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118C1AE-A20D-5C4D-9799-8CFC5FE26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446" y="-20547"/>
            <a:ext cx="3304554" cy="249591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573592D-75F3-2B46-B458-82E5F20B9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4575" y="2269343"/>
            <a:ext cx="2748348" cy="403142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4F7A429-59C6-456F-931C-1D8697E3C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12" y="838400"/>
            <a:ext cx="1078629" cy="7980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CA008F4-CE77-4FFC-B61F-D9E717A77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1830" y="809005"/>
            <a:ext cx="2285714" cy="835048"/>
          </a:xfrm>
          <a:prstGeom prst="rect">
            <a:avLst/>
          </a:prstGeom>
        </p:spPr>
      </p:pic>
      <p:sp>
        <p:nvSpPr>
          <p:cNvPr id="12" name="Alaotsikko 2">
            <a:extLst>
              <a:ext uri="{FF2B5EF4-FFF2-40B4-BE49-F238E27FC236}">
                <a16:creationId xmlns:a16="http://schemas.microsoft.com/office/drawing/2014/main" id="{8B095250-2C0F-4AD4-AC3D-F248E6282F24}"/>
              </a:ext>
            </a:extLst>
          </p:cNvPr>
          <p:cNvSpPr txBox="1">
            <a:spLocks/>
          </p:cNvSpPr>
          <p:nvPr/>
        </p:nvSpPr>
        <p:spPr>
          <a:xfrm>
            <a:off x="419245" y="197443"/>
            <a:ext cx="8652339" cy="836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b="1" dirty="0">
                <a:solidFill>
                  <a:srgbClr val="212529"/>
                </a:solidFill>
                <a:latin typeface="Roboto" panose="02000000000000000000" pitchFamily="2" charset="0"/>
              </a:rPr>
              <a:t>Kohti ekosysteemitilinpidon toimijaverkostoa? Scandic </a:t>
            </a:r>
            <a:r>
              <a:rPr lang="fi-FI" sz="1600" b="1" dirty="0" err="1">
                <a:solidFill>
                  <a:srgbClr val="212529"/>
                </a:solidFill>
                <a:latin typeface="Roboto" panose="02000000000000000000" pitchFamily="2" charset="0"/>
              </a:rPr>
              <a:t>Simonkenttä</a:t>
            </a:r>
            <a:r>
              <a:rPr lang="fi-FI" sz="1600" b="1" dirty="0">
                <a:solidFill>
                  <a:srgbClr val="212529"/>
                </a:solidFill>
                <a:latin typeface="Roboto" panose="02000000000000000000" pitchFamily="2" charset="0"/>
              </a:rPr>
              <a:t> 14.6.2022, Helsinki</a:t>
            </a:r>
            <a:endParaRPr lang="fi-FI" sz="2000" b="1" dirty="0">
              <a:solidFill>
                <a:srgbClr val="395152"/>
              </a:solidFill>
              <a:latin typeface="Montserrat" pitchFamily="2" charset="77"/>
            </a:endParaRPr>
          </a:p>
        </p:txBody>
      </p:sp>
      <p:sp>
        <p:nvSpPr>
          <p:cNvPr id="4" name="Tekstiruutu 20">
            <a:extLst>
              <a:ext uri="{FF2B5EF4-FFF2-40B4-BE49-F238E27FC236}">
                <a16:creationId xmlns:a16="http://schemas.microsoft.com/office/drawing/2014/main" id="{51EAA3F2-4CC7-1E2D-29CB-A0A83BA75461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6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772B04F6-B78F-4C4B-9EE9-536CC9F1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Kiitos!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FA0B7BF-2F9F-473E-9FA1-DA063E3F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7EC23AA-AFCF-45BB-81CC-1D20E8ACD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399894-A116-45C7-870E-7EDA953E8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F93C5B53-4F48-26CA-CE63-EC9DBAB63EB5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0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772B04F6-B78F-4C4B-9EE9-536CC9F1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Ekosysteemitilinpidon DPSIR-kehikko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FA0B7BF-2F9F-473E-9FA1-DA063E3F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7EC23AA-AFCF-45BB-81CC-1D20E8ACD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399894-A116-45C7-870E-7EDA953E8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F93C5B53-4F48-26CA-CE63-EC9DBAB63EB5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#Ekosysteemitilinpito | @EStilinpito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pic>
        <p:nvPicPr>
          <p:cNvPr id="14" name="Kuva 13" descr="Kuvaus perinteisestä DPSIR-kaaviosta">
            <a:extLst>
              <a:ext uri="{FF2B5EF4-FFF2-40B4-BE49-F238E27FC236}">
                <a16:creationId xmlns:a16="http://schemas.microsoft.com/office/drawing/2014/main" id="{08F892CA-0D44-48E7-BF43-14BC2942547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6" y="1748097"/>
            <a:ext cx="4969616" cy="4565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Kuva 15" descr="Ympäristötilinpitoon sovellettu DPSIR kaavio.">
            <a:extLst>
              <a:ext uri="{FF2B5EF4-FFF2-40B4-BE49-F238E27FC236}">
                <a16:creationId xmlns:a16="http://schemas.microsoft.com/office/drawing/2014/main" id="{46E6E757-F8F2-4BB4-855B-BA682C9A8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6296" y="1820115"/>
            <a:ext cx="5798096" cy="41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2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FD675967-3F0B-F740-B419-4901DD89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Ympäristötoiminta (</a:t>
            </a:r>
            <a:r>
              <a:rPr lang="fi-FI" sz="4000" b="1" dirty="0" err="1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Environmental</a:t>
            </a:r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fi-FI" sz="4000" b="1" dirty="0" err="1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activity</a:t>
            </a:r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)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6DAF69D-DAE4-D640-AA9E-C487B7E7FB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Ympäristötoiminta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 on osa ympäristötilinpitoa. 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Nykyisen tilastoasetuksen (EU 691/2011) mukaan se kattaa ympäristönsuojelumenot, ympäristöliiketoiminnan, sekä ympäristöön liittyvät verot.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Tilastoasetukseen on ehdotettu sisällytettäväksi myös </a:t>
            </a:r>
            <a:r>
              <a:rPr lang="fi-FI" sz="200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ympäristöön liittyvät 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tuet.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Ympäristötoiminta kuvaa ympäristön hallintaan, kuten monimuotoisuuden suojeluun ja elvyttämiseen kohdistuvien resurssien käyttöä.   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1D07EA07-F239-4556-8939-83800AFD0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C74DA-1272-44FB-A1AE-CAED20202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D568788-0DF7-4891-BAF5-596F2D316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4022D0CC-0A73-4690-8189-6D5ABC90FCBD}"/>
              </a:ext>
            </a:extLst>
          </p:cNvPr>
          <p:cNvSpPr txBox="1"/>
          <p:nvPr/>
        </p:nvSpPr>
        <p:spPr>
          <a:xfrm>
            <a:off x="5269125" y="6192619"/>
            <a:ext cx="151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(Lisää oma logo tähän)</a:t>
            </a:r>
          </a:p>
        </p:txBody>
      </p:sp>
      <p:sp>
        <p:nvSpPr>
          <p:cNvPr id="3" name="Tekstiruutu 20">
            <a:extLst>
              <a:ext uri="{FF2B5EF4-FFF2-40B4-BE49-F238E27FC236}">
                <a16:creationId xmlns:a16="http://schemas.microsoft.com/office/drawing/2014/main" id="{01BC593A-712D-214A-5D64-9DB669CCCAFA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7" name="Kuva 6" descr="Ympäristötilinpitoon sovellettu DPSIR kaavio.">
            <a:extLst>
              <a:ext uri="{FF2B5EF4-FFF2-40B4-BE49-F238E27FC236}">
                <a16:creationId xmlns:a16="http://schemas.microsoft.com/office/drawing/2014/main" id="{FC6B6576-B909-436F-8EAA-237206714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1" y="1825625"/>
            <a:ext cx="5528109" cy="39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772B04F6-B78F-4C4B-9EE9-536CC9F1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Merenhoito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F3B37F-FB68-0D43-B48A-2530AFE4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i-FI" sz="2000" b="0" i="0" u="none" strike="noStrike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Tavoitteena meriympäristön hyvän tilan saavuttaminen 11 kuvaajan suhteen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333333"/>
                </a:solidFill>
                <a:latin typeface="Montserrat" panose="00000500000000000000" pitchFamily="2" charset="0"/>
              </a:rPr>
              <a:t>Meripuitedirektiivin edellyttämät taloudelliset analyysit:</a:t>
            </a:r>
          </a:p>
          <a:p>
            <a:pPr lvl="1"/>
            <a:r>
              <a:rPr lang="fi-FI" sz="2000" b="1" i="0" u="none" strike="noStrike" dirty="0">
                <a:solidFill>
                  <a:srgbClr val="333333"/>
                </a:solidFill>
                <a:effectLst/>
                <a:latin typeface="Montserrat"/>
              </a:rPr>
              <a:t>Meren käyttö</a:t>
            </a:r>
            <a:r>
              <a:rPr lang="fi-FI" sz="2000" b="0" i="0" u="none" strike="noStrike" dirty="0">
                <a:solidFill>
                  <a:srgbClr val="333333"/>
                </a:solidFill>
                <a:effectLst/>
                <a:latin typeface="Montserrat"/>
              </a:rPr>
              <a:t> ja sen taloudellinen arvo</a:t>
            </a:r>
          </a:p>
          <a:p>
            <a:pPr lvl="1"/>
            <a:r>
              <a:rPr lang="fi-FI" sz="2000" b="1" dirty="0">
                <a:solidFill>
                  <a:srgbClr val="333333"/>
                </a:solidFill>
                <a:latin typeface="Montserrat"/>
              </a:rPr>
              <a:t>Meren alennustilan kustannukset</a:t>
            </a:r>
          </a:p>
          <a:p>
            <a:pPr lvl="1"/>
            <a:r>
              <a:rPr lang="fi-FI" sz="2000" dirty="0">
                <a:solidFill>
                  <a:srgbClr val="333333"/>
                </a:solidFill>
                <a:latin typeface="Montserrat" panose="00000500000000000000" pitchFamily="2" charset="0"/>
              </a:rPr>
              <a:t>Merenhoidon toimenpideohjelman vaikuttavuus, hyödyt ja kustannukset</a:t>
            </a:r>
            <a:endParaRPr lang="fi-FI" sz="2000" b="0" i="0" u="none" strike="noStrike" dirty="0">
              <a:solidFill>
                <a:srgbClr val="333333"/>
              </a:solidFill>
              <a:effectLst/>
              <a:latin typeface="Montserrat" panose="00000500000000000000" pitchFamily="2" charset="0"/>
            </a:endParaRPr>
          </a:p>
          <a:p>
            <a:pPr marL="0" indent="0" algn="l">
              <a:buNone/>
            </a:pPr>
            <a:r>
              <a:rPr lang="fi-FI" sz="2000" b="0" i="0" u="none" strike="noStrike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​</a:t>
            </a:r>
            <a:endParaRPr lang="fi-FI" sz="2000" b="0" i="0" dirty="0">
              <a:solidFill>
                <a:srgbClr val="333333"/>
              </a:solidFill>
              <a:effectLst/>
              <a:latin typeface="Montserrat" panose="00000500000000000000" pitchFamily="2" charset="0"/>
            </a:endParaRPr>
          </a:p>
          <a:p>
            <a:pPr marL="0" indent="0">
              <a:buNone/>
            </a:pPr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FA0B7BF-2F9F-473E-9FA1-DA063E3F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7EC23AA-AFCF-45BB-81CC-1D20E8ACD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399894-A116-45C7-870E-7EDA953E8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F93C5B53-4F48-26CA-CE63-EC9DBAB63EB5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46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FD675967-3F0B-F740-B419-4901DD89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Meren käyttö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6DAF69D-DAE4-D640-AA9E-C487B7E7F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95073" cy="4351338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Meren käyttö ja sen taloudellinen arvo meriympäristön senhetkisessä tilassa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=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Ekosysteemipalveluiden tarjonta, käyttö ja näiden arvo </a:t>
            </a:r>
          </a:p>
          <a:p>
            <a:pPr marL="0" indent="0">
              <a:buNone/>
            </a:pPr>
            <a:endParaRPr lang="fi-FI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1D07EA07-F239-4556-8939-83800AFD0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C74DA-1272-44FB-A1AE-CAED20202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D568788-0DF7-4891-BAF5-596F2D316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01BC593A-712D-214A-5D64-9DB669CCCAFA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11" name="Kuva 10" descr="Ympäristötilinpitoon sovellettu DPSIR kaavio.">
            <a:extLst>
              <a:ext uri="{FF2B5EF4-FFF2-40B4-BE49-F238E27FC236}">
                <a16:creationId xmlns:a16="http://schemas.microsoft.com/office/drawing/2014/main" id="{EDDFEE03-E328-4F28-8A7F-860927182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015" y="1118957"/>
            <a:ext cx="6530650" cy="454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6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FD675967-3F0B-F740-B419-4901DD89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Meren alennustilan kustannukset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6DAF69D-DAE4-D640-AA9E-C487B7E7FB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Meren hyvän tilan saavuttamisesta koituvat hyödyt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= Kysyntä paineisiin vaikuttavalle, tilaa parantavalle, alennustilan seurauksia kompensoivalle tai alennustilaan sopeutumiseen liittyvälle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ympäristötoiminnalle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tai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 = Erotus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ekosysteemipalveluiden kestävän tarjonnan ja käytön 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arvossa verrattaessa alennustilaa hyvään tilaan 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1D07EA07-F239-4556-8939-83800AFD0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C74DA-1272-44FB-A1AE-CAED20202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D568788-0DF7-4891-BAF5-596F2D316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01BC593A-712D-214A-5D64-9DB669CCCAFA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8" name="Kuva 7" descr="Ympäristötilinpitoon sovellettu DPSIR kaavio.">
            <a:extLst>
              <a:ext uri="{FF2B5EF4-FFF2-40B4-BE49-F238E27FC236}">
                <a16:creationId xmlns:a16="http://schemas.microsoft.com/office/drawing/2014/main" id="{E5796433-5225-49F7-BFC5-1EA40E83C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403284"/>
            <a:ext cx="6010392" cy="44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5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>
            <a:extLst>
              <a:ext uri="{FF2B5EF4-FFF2-40B4-BE49-F238E27FC236}">
                <a16:creationId xmlns:a16="http://schemas.microsoft.com/office/drawing/2014/main" id="{772B04F6-B78F-4C4B-9EE9-536CC9F1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Uusi kansallinen biodiversiteettistrategia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2FA0B7BF-2F9F-473E-9FA1-DA063E3F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7EC23AA-AFCF-45BB-81CC-1D20E8ACD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DF399894-A116-45C7-870E-7EDA953E8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F93C5B53-4F48-26CA-CE63-EC9DBAB63EB5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B73D92F-EDCC-42D8-B4CA-85443C6C0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latin typeface="Montserrat" panose="00000500000000000000" pitchFamily="2" charset="0"/>
              </a:rPr>
              <a:t>Tavoitteita:</a:t>
            </a:r>
          </a:p>
          <a:p>
            <a:pPr lvl="1"/>
            <a:r>
              <a:rPr lang="fi-FI" sz="2000" dirty="0">
                <a:latin typeface="Montserrat" panose="00000500000000000000" pitchFamily="2" charset="0"/>
              </a:rPr>
              <a:t>Luonnon monimuotoisuuden väheneminen on pysäytetty ja kehitys käännetty elpymisuralle.</a:t>
            </a:r>
          </a:p>
          <a:p>
            <a:pPr lvl="1"/>
            <a:r>
              <a:rPr lang="fi-FI" sz="2000" dirty="0">
                <a:latin typeface="Montserrat" panose="00000500000000000000" pitchFamily="2" charset="0"/>
              </a:rPr>
              <a:t>Toimenpiteiden toimeenpanon ja vaikuttavuuden mitattavuuden parantaminen.</a:t>
            </a:r>
          </a:p>
          <a:p>
            <a:pPr lvl="1"/>
            <a:r>
              <a:rPr lang="fi-FI" sz="2000" dirty="0">
                <a:latin typeface="Montserrat" panose="00000500000000000000" pitchFamily="2" charset="0"/>
              </a:rPr>
              <a:t>Toimenpiteiden ulottaminen taustavoimiin.</a:t>
            </a:r>
          </a:p>
        </p:txBody>
      </p:sp>
    </p:spTree>
    <p:extLst>
      <p:ext uri="{BB962C8B-B14F-4D97-AF65-F5344CB8AC3E}">
        <p14:creationId xmlns:p14="http://schemas.microsoft.com/office/powerpoint/2010/main" val="124395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FD675967-3F0B-F740-B419-4901DD89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Toimenpiteiden toimeenpanon ja vaikuttavuuden mittaaminen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6DAF69D-DAE4-D640-AA9E-C487B7E7FB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Mitä resursseja (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Ympäristötoiminta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) luonnon monimuotoisuuden suojeluun ja elvyttämiseen käytetään? 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Minkä ekosysteemien, luontotyyppien ja lajien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tilaan ja laajuuteen 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resurssit kohdistuvat ja mitä niillä saadaan aikaan?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Miten resursseja kohdistetaan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taustavoimiin ja paineisiin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 jotka on tunnistettu merkittäviksi ekosysteemien tilan ja laajuuden sekä niistä riippuvan monimuotoisuuden kannalta?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1D07EA07-F239-4556-8939-83800AFD0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C74DA-1272-44FB-A1AE-CAED20202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D568788-0DF7-4891-BAF5-596F2D316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01BC593A-712D-214A-5D64-9DB669CCCAFA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9" name="Kuva 8" descr="Ympäristötilinpitoon sovellettu DPSIR kaavio.">
            <a:extLst>
              <a:ext uri="{FF2B5EF4-FFF2-40B4-BE49-F238E27FC236}">
                <a16:creationId xmlns:a16="http://schemas.microsoft.com/office/drawing/2014/main" id="{9C4CB599-72FE-4E24-9C61-E1BCC1D7F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1779" y="1667125"/>
            <a:ext cx="5798096" cy="41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FD675967-3F0B-F740-B419-4901DD89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395152"/>
                </a:solidFill>
                <a:latin typeface="Poppins" pitchFamily="2" charset="77"/>
                <a:cs typeface="Poppins" pitchFamily="2" charset="77"/>
              </a:rPr>
              <a:t>Toimenpiteiden ulottaminen taustavoimiin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6DAF69D-DAE4-D640-AA9E-C487B7E7FB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Luonnon tarjoamien ekosysteemipalveluiden käytön mittaaminen ja arvottaminen mahdollistavat luontopääoman arvon määrittämisen.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Tuomalla luontopääoman arvo ja luontoon kohdistuvien paineiden vaikutukset osaksi päätöksentekoa ja ihmisten tietoisuutta voidaan vaikuttaa taustavoimiin.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Taustavoimien muutokset vaikuttavat ekosysteemipalveluiden ja ympäristötoiminnan kysyntään.   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1D07EA07-F239-4556-8939-83800AFD0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792" y="6104382"/>
            <a:ext cx="1371600" cy="772668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C62C74DA-1272-44FB-A1AE-CAED20202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45" y="6197041"/>
            <a:ext cx="826949" cy="611846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D568788-0DF7-4891-BAF5-596F2D316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8325" y="6156845"/>
            <a:ext cx="1904762" cy="695873"/>
          </a:xfrm>
          <a:prstGeom prst="rect">
            <a:avLst/>
          </a:prstGeom>
        </p:spPr>
      </p:pic>
      <p:sp>
        <p:nvSpPr>
          <p:cNvPr id="3" name="Tekstiruutu 20">
            <a:extLst>
              <a:ext uri="{FF2B5EF4-FFF2-40B4-BE49-F238E27FC236}">
                <a16:creationId xmlns:a16="http://schemas.microsoft.com/office/drawing/2014/main" id="{01BC593A-712D-214A-5D64-9DB669CCCAFA}"/>
              </a:ext>
            </a:extLst>
          </p:cNvPr>
          <p:cNvSpPr txBox="1"/>
          <p:nvPr/>
        </p:nvSpPr>
        <p:spPr>
          <a:xfrm>
            <a:off x="0" y="6487497"/>
            <a:ext cx="613410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sz="1600" dirty="0">
                <a:latin typeface="Montserrat"/>
              </a:rPr>
              <a:t>#Ekosysteemitilinpito | @EStilinpito</a:t>
            </a:r>
            <a:endParaRPr lang="fi-FI" sz="1600" dirty="0">
              <a:latin typeface="Montserrat" panose="00000500000000000000" pitchFamily="2" charset="0"/>
            </a:endParaRPr>
          </a:p>
        </p:txBody>
      </p:sp>
      <p:pic>
        <p:nvPicPr>
          <p:cNvPr id="4" name="Kuva 3" descr="Ympäristötilinpitoon sovellettu DPSIR kaavio.">
            <a:extLst>
              <a:ext uri="{FF2B5EF4-FFF2-40B4-BE49-F238E27FC236}">
                <a16:creationId xmlns:a16="http://schemas.microsoft.com/office/drawing/2014/main" id="{FC2659E9-BC9B-420A-BB22-758003782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50903"/>
            <a:ext cx="5780702" cy="435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12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a89f8e-2002-4b92-9e39-307302374348">
      <Terms xmlns="http://schemas.microsoft.com/office/infopath/2007/PartnerControls"/>
    </lcf76f155ced4ddcb4097134ff3c332f>
    <TaxCatchAll xmlns="b789af2a-8775-471c-b549-654095ec777f" xsi:nil="true"/>
    <SharedWithUsers xmlns="b789af2a-8775-471c-b549-654095ec777f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4AA3914AEF08B46B5748BAD0C9343D1" ma:contentTypeVersion="12" ma:contentTypeDescription="Luo uusi asiakirja." ma:contentTypeScope="" ma:versionID="dad1d199a788a2cfc67a3335c2c1394d">
  <xsd:schema xmlns:xsd="http://www.w3.org/2001/XMLSchema" xmlns:xs="http://www.w3.org/2001/XMLSchema" xmlns:p="http://schemas.microsoft.com/office/2006/metadata/properties" xmlns:ns2="40a89f8e-2002-4b92-9e39-307302374348" xmlns:ns3="b789af2a-8775-471c-b549-654095ec777f" targetNamespace="http://schemas.microsoft.com/office/2006/metadata/properties" ma:root="true" ma:fieldsID="18ba2de84fc51442f682dc56bbad95e9" ns2:_="" ns3:_="">
    <xsd:import namespace="40a89f8e-2002-4b92-9e39-307302374348"/>
    <xsd:import namespace="b789af2a-8775-471c-b549-654095ec77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89f8e-2002-4b92-9e39-3073023743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f0c6d1fd-3a9d-41b9-87db-5b8f164e01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9af2a-8775-471c-b549-654095ec77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4f2b4bf-e1d0-4a8a-8534-b9b53314324c}" ma:internalName="TaxCatchAll" ma:showField="CatchAllData" ma:web="b789af2a-8775-471c-b549-654095ec7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B638F7-20E7-485E-AC8D-E3494DE85829}">
  <ds:schemaRefs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b789af2a-8775-471c-b549-654095ec777f"/>
    <ds:schemaRef ds:uri="40a89f8e-2002-4b92-9e39-30730237434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AD8718B-5C09-48FE-9486-234459926C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3D57D0-0B2A-4B7E-8953-9ABF447183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a89f8e-2002-4b92-9e39-307302374348"/>
    <ds:schemaRef ds:uri="b789af2a-8775-471c-b549-654095ec7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2289</TotalTime>
  <Words>345</Words>
  <Application>Microsoft Office PowerPoint</Application>
  <PresentationFormat>Laajakuva</PresentationFormat>
  <Paragraphs>52</Paragraphs>
  <Slides>10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Office-teema</vt:lpstr>
      <vt:lpstr>Ekosysteemitilinpito Suomen merenhoidon ja luontostrategian tukena</vt:lpstr>
      <vt:lpstr>Ekosysteemitilinpidon DPSIR-kehikko</vt:lpstr>
      <vt:lpstr>Ympäristötoiminta (Environmental activity)</vt:lpstr>
      <vt:lpstr>Merenhoito</vt:lpstr>
      <vt:lpstr>Meren käyttö</vt:lpstr>
      <vt:lpstr>Meren alennustilan kustannukset</vt:lpstr>
      <vt:lpstr>Uusi kansallinen biodiversiteettistrategia</vt:lpstr>
      <vt:lpstr>Toimenpiteiden toimeenpanon ja vaikuttavuuden mittaaminen</vt:lpstr>
      <vt:lpstr>Toimenpiteiden ulottaminen taustavoimiin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Kohti ekosysteemitilinpidon toimijaverkostoa (PPT-pohja)</dc:title>
  <dc:creator>Microsoft Office User</dc:creator>
  <cp:lastModifiedBy>Saikkonen Liisa</cp:lastModifiedBy>
  <cp:revision>137</cp:revision>
  <dcterms:created xsi:type="dcterms:W3CDTF">2020-12-08T11:10:52Z</dcterms:created>
  <dcterms:modified xsi:type="dcterms:W3CDTF">2022-06-13T14:40:54Z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0x01010034AA3914AEF08B46B5748BAD0C9343D1</vt:lpwstr>
  </property>
  <property fmtid="{D5CDD505-2E9C-101B-9397-08002B2CF9AE}" pid="3" name="MediaServiceImageTags">
    <vt:lpwstr/>
  </property>
  <property fmtid="{D5CDD505-2E9C-101B-9397-08002B2CF9AE}" pid="4" name="Order">
    <vt:lpwstr>45700.0000000000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